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>
        <p:scale>
          <a:sx n="82" d="100"/>
          <a:sy n="82" d="100"/>
        </p:scale>
        <p:origin x="7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LC1 : Séparations, purifications, contrôles de pureté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81354" y="175846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Réaction de Cannizzaro (1853)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45" t="4530" r="43770" b="7094"/>
          <a:stretch/>
        </p:blipFill>
        <p:spPr>
          <a:xfrm rot="16200000">
            <a:off x="5198530" y="-1564376"/>
            <a:ext cx="1840524" cy="961161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051539" y="4457673"/>
            <a:ext cx="14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benzaldéhyde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9091212" y="4457673"/>
            <a:ext cx="18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  <a:r>
              <a:rPr lang="fr-FR" dirty="0" smtClean="0"/>
              <a:t>lcool benzylique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969335" y="4457673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  <a:r>
              <a:rPr lang="fr-FR" dirty="0" smtClean="0"/>
              <a:t>on benzoate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81354" y="175846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Montage à reflux</a:t>
            </a:r>
            <a:endParaRPr lang="en-US" sz="4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6693876" y="1497987"/>
                <a:ext cx="5334000" cy="3693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/>
                  <a:t>Protocole :</a:t>
                </a:r>
              </a:p>
              <a:p>
                <a:pPr algn="ctr"/>
                <a:endParaRPr lang="fr-FR" b="1" dirty="0" smtClean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On prépare une solution basique en introduisant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fr-FR" dirty="0" smtClean="0"/>
                  <a:t> g de potasse dans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mL</a:t>
                </a:r>
                <a:r>
                  <a:rPr lang="fr-FR" dirty="0" smtClean="0"/>
                  <a:t> d’eau</a:t>
                </a:r>
              </a:p>
              <a:p>
                <a:pPr algn="ctr"/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On introduit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𝒃𝒆𝒏𝒛𝒂𝒍𝒅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fr-FR" b="1" dirty="0" smtClean="0"/>
                  <a:t> mol </a:t>
                </a:r>
                <a:r>
                  <a:rPr lang="fr-FR" dirty="0" smtClean="0"/>
                  <a:t>de benzaldéhyde dans la solution basique (dans un ballon)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On réalise un montage à reflux. On chauffe pendant 1h30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Après l’arrêt de chauffage, on ajoute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fr-FR" dirty="0" smtClean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mL</a:t>
                </a:r>
                <a:r>
                  <a:rPr lang="fr-FR" dirty="0" smtClean="0"/>
                  <a:t> d’eau dans le ballon pour dissoudre le solide obtenu</a:t>
                </a: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876" y="1497987"/>
                <a:ext cx="5334000" cy="3693319"/>
              </a:xfrm>
              <a:prstGeom prst="rect">
                <a:avLst/>
              </a:prstGeom>
              <a:blipFill>
                <a:blip r:embed="rId2"/>
                <a:stretch>
                  <a:fillRect l="-570" t="-822" r="-798" b="-14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57" y="1052513"/>
            <a:ext cx="6125310" cy="48676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7244861" y="5697413"/>
                <a:ext cx="533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dirty="0" smtClean="0">
                    <a:solidFill>
                      <a:srgbClr val="FF0000"/>
                    </a:solidFill>
                  </a:rPr>
                  <a:t> Le brut réactionnel est une solution aqueuse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1" y="5697413"/>
                <a:ext cx="53340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043353" y="608893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A.-S. Bernard, Techniques expérimentales en Chimie, </a:t>
            </a:r>
            <a:r>
              <a:rPr lang="fr-FR" sz="1600" dirty="0" err="1" smtClean="0">
                <a:solidFill>
                  <a:srgbClr val="0070C0"/>
                </a:solidFill>
              </a:rPr>
              <a:t>Dunod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576282" y="1159929"/>
            <a:ext cx="552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M. Blanchard-</a:t>
            </a:r>
            <a:r>
              <a:rPr lang="fr-FR" sz="1600" dirty="0" err="1" smtClean="0">
                <a:solidFill>
                  <a:srgbClr val="0070C0"/>
                </a:solidFill>
              </a:rPr>
              <a:t>Desce</a:t>
            </a:r>
            <a:r>
              <a:rPr lang="fr-FR" sz="1600" dirty="0" smtClean="0">
                <a:solidFill>
                  <a:srgbClr val="0070C0"/>
                </a:solidFill>
              </a:rPr>
              <a:t>, Chimie organique expérimentale, Hermann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6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99" y="1284310"/>
            <a:ext cx="2649033" cy="13161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5967046" y="514470"/>
                <a:ext cx="6037385" cy="3416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/>
                  <a:t>Protocole :</a:t>
                </a:r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On verse le brut réactionnel aqueux ainsi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mL</a:t>
                </a:r>
                <a:r>
                  <a:rPr lang="fr-FR" dirty="0" smtClean="0"/>
                  <a:t> d’éther dans l’ampoule à décanter</a:t>
                </a:r>
                <a:endParaRPr lang="fr-FR" dirty="0"/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endParaRPr lang="fr-FR" dirty="0" smtClean="0"/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On procède comme sur le schéma et on récupère la phase organique et la phase aqueuse</a:t>
                </a:r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On répète cette procédure encore trois fois pour s’assurer que tout l’alcool benzylique est passé dans l’éther</a:t>
                </a: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46" y="514470"/>
                <a:ext cx="6037385" cy="3416320"/>
              </a:xfrm>
              <a:prstGeom prst="rect">
                <a:avLst/>
              </a:prstGeom>
              <a:blipFill>
                <a:blip r:embed="rId3"/>
                <a:stretch>
                  <a:fillRect t="-710" r="-605" b="-159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6670431" y="205483"/>
            <a:ext cx="552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M. Blanchard-</a:t>
            </a:r>
            <a:r>
              <a:rPr lang="fr-FR" sz="1600" dirty="0" err="1" smtClean="0">
                <a:solidFill>
                  <a:srgbClr val="0070C0"/>
                </a:solidFill>
              </a:rPr>
              <a:t>Desce</a:t>
            </a:r>
            <a:r>
              <a:rPr lang="fr-FR" sz="1600" dirty="0" smtClean="0">
                <a:solidFill>
                  <a:srgbClr val="0070C0"/>
                </a:solidFill>
              </a:rPr>
              <a:t>, Chimie organique expérimentale, Hermann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-1997604" y="34311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Expérience 1 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883732"/>
            <a:ext cx="5286573" cy="502469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3785" y="604996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A.-S. Bernard, Techniques expérimentales en Chimie, </a:t>
            </a:r>
            <a:r>
              <a:rPr lang="fr-FR" sz="1600" dirty="0" err="1" smtClean="0">
                <a:solidFill>
                  <a:srgbClr val="0070C0"/>
                </a:solidFill>
              </a:rPr>
              <a:t>Dunod</a:t>
            </a:r>
            <a:endParaRPr lang="en-US" sz="1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9733847" y="4015637"/>
                <a:ext cx="1559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𝑡h𝑒𝑟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=0,71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847" y="4015637"/>
                <a:ext cx="1559170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15" y="4061869"/>
            <a:ext cx="2209141" cy="2702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341315" y="5849911"/>
            <a:ext cx="157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  <a:r>
              <a:rPr lang="fr-FR" dirty="0" smtClean="0"/>
              <a:t>ons benzoates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9607959" y="4640076"/>
            <a:ext cx="18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  <a:r>
              <a:rPr lang="fr-FR" dirty="0" smtClean="0"/>
              <a:t>lcool benzylique</a:t>
            </a:r>
            <a:endParaRPr lang="en-US" dirty="0"/>
          </a:p>
        </p:txBody>
      </p:sp>
      <p:cxnSp>
        <p:nvCxnSpPr>
          <p:cNvPr id="13" name="Connecteur droit avec flèche 12"/>
          <p:cNvCxnSpPr>
            <a:stCxn id="11" idx="1"/>
          </p:cNvCxnSpPr>
          <p:nvPr/>
        </p:nvCxnSpPr>
        <p:spPr>
          <a:xfrm flipH="1" flipV="1">
            <a:off x="8748971" y="4771294"/>
            <a:ext cx="858988" cy="5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10" idx="1"/>
          </p:cNvCxnSpPr>
          <p:nvPr/>
        </p:nvCxnSpPr>
        <p:spPr>
          <a:xfrm flipH="1" flipV="1">
            <a:off x="8672219" y="5265837"/>
            <a:ext cx="669096" cy="76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1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1"/>
          <a:stretch/>
        </p:blipFill>
        <p:spPr>
          <a:xfrm>
            <a:off x="529370" y="1677258"/>
            <a:ext cx="6772275" cy="322298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81354" y="175846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Evaporateur rotatif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63123" y="5159012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A.-S. Bernard, Techniques expérimentales en Chimie, </a:t>
            </a:r>
            <a:r>
              <a:rPr lang="fr-FR" sz="1600" dirty="0" err="1" smtClean="0">
                <a:solidFill>
                  <a:srgbClr val="0070C0"/>
                </a:solidFill>
              </a:rPr>
              <a:t>Dunod</a:t>
            </a:r>
            <a:endParaRPr lang="en-US" sz="1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7207860" y="2121877"/>
                <a:ext cx="4888524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latin typeface="Cambria Math" panose="02040503050406030204" pitchFamily="18" charset="0"/>
                  </a:rPr>
                  <a:t>A pression atmosphérique:</a:t>
                </a:r>
              </a:p>
              <a:p>
                <a:pPr algn="ctr"/>
                <a:endParaRPr lang="fr-FR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𝑡h𝑒𝑟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=34,5 °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𝑎𝑙𝑐𝑜𝑜𝑙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𝑏𝑒𝑛𝑧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=205,3°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860" y="2121877"/>
                <a:ext cx="4888524" cy="935513"/>
              </a:xfrm>
              <a:prstGeom prst="rect">
                <a:avLst/>
              </a:prstGeom>
              <a:blipFill>
                <a:blip r:embed="rId3"/>
                <a:stretch>
                  <a:fillRect t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6762384" y="4747645"/>
                <a:ext cx="5334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dirty="0" smtClean="0">
                    <a:solidFill>
                      <a:srgbClr val="FF0000"/>
                    </a:solidFill>
                  </a:rPr>
                  <a:t> En utilisant l’évaporateur rotatif sur la phase organique on récupère l’alcool benzylique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384" y="4747645"/>
                <a:ext cx="5334000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07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-1997604" y="34311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Expérience 2 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30458" r="2797" b="21679"/>
          <a:stretch/>
        </p:blipFill>
        <p:spPr>
          <a:xfrm>
            <a:off x="6026840" y="835840"/>
            <a:ext cx="6060831" cy="195811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01233" y="2324671"/>
            <a:ext cx="5543836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Protocole 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smtClean="0"/>
              <a:t>On récupère la phase aqueuse que l’on acidifie avec de l’acide chlorhydrique concentré (réaction exothermique, utiliser un bain de glace)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smtClean="0"/>
              <a:t>A pH=6 un solide blanc apparait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dirty="0" smtClean="0"/>
              <a:t>On filtre ce solide (cristaux d’acide benzoïque) sur Buchner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21" y="3016552"/>
            <a:ext cx="4031753" cy="353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6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-1997604" y="34311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Expérience 3 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5240219" y="1802451"/>
            <a:ext cx="2332893" cy="3704492"/>
            <a:chOff x="3505199" y="1406769"/>
            <a:chExt cx="2332893" cy="3704492"/>
          </a:xfrm>
        </p:grpSpPr>
        <p:sp>
          <p:nvSpPr>
            <p:cNvPr id="3" name="Rectangle 2"/>
            <p:cNvSpPr/>
            <p:nvPr/>
          </p:nvSpPr>
          <p:spPr>
            <a:xfrm>
              <a:off x="3505200" y="1406769"/>
              <a:ext cx="2332892" cy="3704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Connecteur droit 4"/>
            <p:cNvCxnSpPr/>
            <p:nvPr/>
          </p:nvCxnSpPr>
          <p:spPr>
            <a:xfrm>
              <a:off x="3505200" y="4278923"/>
              <a:ext cx="23211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/>
            <p:cNvCxnSpPr/>
            <p:nvPr/>
          </p:nvCxnSpPr>
          <p:spPr>
            <a:xfrm>
              <a:off x="3505199" y="1969477"/>
              <a:ext cx="2321169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ication 6"/>
            <p:cNvSpPr/>
            <p:nvPr/>
          </p:nvSpPr>
          <p:spPr>
            <a:xfrm rot="10800000" flipV="1">
              <a:off x="3641195" y="4044461"/>
              <a:ext cx="468923" cy="468923"/>
            </a:xfrm>
            <a:prstGeom prst="mathMultiply">
              <a:avLst>
                <a:gd name="adj1" fmla="val 45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ication 7"/>
            <p:cNvSpPr/>
            <p:nvPr/>
          </p:nvSpPr>
          <p:spPr>
            <a:xfrm rot="10800000" flipV="1">
              <a:off x="4180455" y="4044460"/>
              <a:ext cx="468923" cy="468923"/>
            </a:xfrm>
            <a:prstGeom prst="mathMultiply">
              <a:avLst>
                <a:gd name="adj1" fmla="val 45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ication 8"/>
            <p:cNvSpPr/>
            <p:nvPr/>
          </p:nvSpPr>
          <p:spPr>
            <a:xfrm rot="10800000" flipV="1">
              <a:off x="4719714" y="4044459"/>
              <a:ext cx="468923" cy="468923"/>
            </a:xfrm>
            <a:prstGeom prst="mathMultiply">
              <a:avLst>
                <a:gd name="adj1" fmla="val 45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ication 9"/>
            <p:cNvSpPr/>
            <p:nvPr/>
          </p:nvSpPr>
          <p:spPr>
            <a:xfrm rot="10800000" flipV="1">
              <a:off x="5258972" y="4044458"/>
              <a:ext cx="468923" cy="468923"/>
            </a:xfrm>
            <a:prstGeom prst="mathMultiply">
              <a:avLst>
                <a:gd name="adj1" fmla="val 45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718560" y="4510426"/>
              <a:ext cx="46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1</a:t>
              </a:r>
              <a:endParaRPr lang="en-US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4257818" y="4510426"/>
              <a:ext cx="46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2</a:t>
              </a:r>
              <a:endParaRPr lang="en-US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4797078" y="4510426"/>
              <a:ext cx="46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3</a:t>
              </a:r>
              <a:endParaRPr lang="en-US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343372" y="4510426"/>
              <a:ext cx="461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4</a:t>
              </a:r>
              <a:endParaRPr lang="en-US" dirty="0"/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5577839" y="1995827"/>
            <a:ext cx="294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Front de l’éluant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7601255" y="2394523"/>
            <a:ext cx="240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 : benzaldéhyde pur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7601255" y="3012721"/>
            <a:ext cx="4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dirty="0" smtClean="0"/>
              <a:t> : </a:t>
            </a:r>
            <a:r>
              <a:rPr lang="fr-FR" dirty="0" err="1"/>
              <a:t>c</a:t>
            </a:r>
            <a:r>
              <a:rPr lang="fr-FR" dirty="0" err="1" smtClean="0"/>
              <a:t>odépôt</a:t>
            </a:r>
            <a:r>
              <a:rPr lang="fr-FR" dirty="0" smtClean="0"/>
              <a:t> (benzaldéhyde + alcool benzylique)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7601255" y="3680309"/>
            <a:ext cx="4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 : produit de la synthèse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7601255" y="4348522"/>
            <a:ext cx="491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  <a:r>
              <a:rPr lang="fr-FR" dirty="0" smtClean="0"/>
              <a:t> : alcool benzylique pur</a:t>
            </a:r>
            <a:endParaRPr lang="en-US" dirty="0"/>
          </a:p>
        </p:txBody>
      </p:sp>
      <p:sp>
        <p:nvSpPr>
          <p:cNvPr id="21" name="Ellipse 20"/>
          <p:cNvSpPr/>
          <p:nvPr/>
        </p:nvSpPr>
        <p:spPr>
          <a:xfrm>
            <a:off x="5405520" y="2808704"/>
            <a:ext cx="410311" cy="2140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5944780" y="2808704"/>
            <a:ext cx="410311" cy="2140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5944780" y="3500790"/>
            <a:ext cx="410311" cy="2140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6484039" y="3500790"/>
            <a:ext cx="410311" cy="2140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7023298" y="3500790"/>
            <a:ext cx="410311" cy="2140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/>
          <p:cNvSpPr txBox="1"/>
          <p:nvPr/>
        </p:nvSpPr>
        <p:spPr>
          <a:xfrm>
            <a:off x="164125" y="877581"/>
            <a:ext cx="4665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Eluant : </a:t>
            </a:r>
          </a:p>
          <a:p>
            <a:endParaRPr lang="fr-FR" b="1" dirty="0"/>
          </a:p>
          <a:p>
            <a:pPr algn="ctr"/>
            <a:r>
              <a:rPr lang="fr-FR" dirty="0" smtClean="0"/>
              <a:t>       cyclohexane 75 </a:t>
            </a:r>
            <a:r>
              <a:rPr lang="fr-FR" dirty="0"/>
              <a:t> </a:t>
            </a:r>
            <a:r>
              <a:rPr lang="fr-FR" dirty="0" smtClean="0"/>
              <a:t>             acétate d’éthyle 25</a:t>
            </a:r>
            <a:endParaRPr lang="en-US" dirty="0"/>
          </a:p>
        </p:txBody>
      </p:sp>
      <p:sp>
        <p:nvSpPr>
          <p:cNvPr id="27" name="Hexagone 26"/>
          <p:cNvSpPr/>
          <p:nvPr/>
        </p:nvSpPr>
        <p:spPr>
          <a:xfrm>
            <a:off x="973016" y="1936296"/>
            <a:ext cx="1063087" cy="916454"/>
          </a:xfrm>
          <a:prstGeom prst="hexagon">
            <a:avLst>
              <a:gd name="adj" fmla="val 31396"/>
              <a:gd name="v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07" y="1802451"/>
            <a:ext cx="1793767" cy="107998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30615" y="2983356"/>
            <a:ext cx="947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apolaire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135417" y="2983356"/>
            <a:ext cx="837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polaire</a:t>
            </a:r>
            <a:endParaRPr lang="en-US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788" y="1637893"/>
            <a:ext cx="1372486" cy="1244542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829" y="4674602"/>
            <a:ext cx="1510812" cy="755406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1" y="3306651"/>
            <a:ext cx="4286250" cy="2628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ZoneTexte 33"/>
              <p:cNvSpPr txBox="1"/>
              <p:nvPr/>
            </p:nvSpPr>
            <p:spPr>
              <a:xfrm>
                <a:off x="-93781" y="5968582"/>
                <a:ext cx="5334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dirty="0" smtClean="0">
                    <a:solidFill>
                      <a:srgbClr val="FF0000"/>
                    </a:solidFill>
                  </a:rPr>
                  <a:t> interaction meilleure avec alcool qu’aldéhyde</a:t>
                </a:r>
              </a:p>
              <a:p>
                <a:pPr algn="ctr"/>
                <a:r>
                  <a:rPr lang="fr-FR" dirty="0" smtClean="0">
                    <a:solidFill>
                      <a:srgbClr val="FF0000"/>
                    </a:solidFill>
                  </a:rPr>
                  <a:t>(plus grand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npombre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liaisons H)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781" y="5968582"/>
                <a:ext cx="533400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42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-1997604" y="34311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Expérience 5 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23153" y="5921011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A.-S. Bernard, Techniques expérimentales en Chimie, </a:t>
            </a:r>
            <a:r>
              <a:rPr lang="fr-FR" sz="1600" dirty="0" err="1" smtClean="0">
                <a:solidFill>
                  <a:srgbClr val="0070C0"/>
                </a:solidFill>
              </a:rPr>
              <a:t>Dunod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" y="961160"/>
            <a:ext cx="5734708" cy="485811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38618" y="1914364"/>
            <a:ext cx="5543836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Protocole :</a:t>
            </a:r>
          </a:p>
          <a:p>
            <a:pPr algn="ctr"/>
            <a:endParaRPr lang="fr-FR" b="1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smtClean="0"/>
              <a:t>Lorsque le solide est complétement solubilisé, arrêter de chauffer et laisser refroidir lentement jusqu’à température ambiante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smtClean="0"/>
              <a:t>Essorer et laver avec du solvant de recristallisation préalablement refroidi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smtClean="0"/>
              <a:t>Après séchage à l’étuve, on peut contrôler la pureté en mesurant le température de fusion au banc </a:t>
            </a:r>
            <a:r>
              <a:rPr lang="fr-FR" dirty="0" err="1" smtClean="0"/>
              <a:t>Koffler</a:t>
            </a:r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6152343" y="1143614"/>
                <a:ext cx="533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dirty="0" smtClean="0">
                    <a:solidFill>
                      <a:srgbClr val="FF0000"/>
                    </a:solidFill>
                  </a:rPr>
                  <a:t> Sol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vant de recristallisation : eau distillée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343" y="1143614"/>
                <a:ext cx="533400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00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1354" y="175846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Distillation simple et distillation fractionnée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3131"/>
            <a:ext cx="5715000" cy="4191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2030291"/>
            <a:ext cx="5886450" cy="3524250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343651" y="1477108"/>
            <a:ext cx="0" cy="463061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23153" y="5921011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A.-S. Bernard, Techniques expérimentales en Chimie, </a:t>
            </a:r>
            <a:r>
              <a:rPr lang="fr-FR" sz="1600" dirty="0" err="1" smtClean="0">
                <a:solidFill>
                  <a:srgbClr val="0070C0"/>
                </a:solidFill>
              </a:rPr>
              <a:t>Dunod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539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454</Words>
  <Application>Microsoft Office PowerPoint</Application>
  <PresentationFormat>Grand écran</PresentationFormat>
  <Paragraphs>75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L'Oréal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RAMKURRUN Pooja</cp:lastModifiedBy>
  <cp:revision>34</cp:revision>
  <dcterms:created xsi:type="dcterms:W3CDTF">2020-03-23T08:37:13Z</dcterms:created>
  <dcterms:modified xsi:type="dcterms:W3CDTF">2020-03-23T17:45:49Z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